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56" r:id="rId3"/>
    <p:sldId id="291" r:id="rId4"/>
    <p:sldId id="357" r:id="rId5"/>
    <p:sldId id="340" r:id="rId6"/>
    <p:sldId id="354" r:id="rId7"/>
    <p:sldId id="347" r:id="rId8"/>
    <p:sldId id="338" r:id="rId9"/>
    <p:sldId id="344" r:id="rId10"/>
    <p:sldId id="339" r:id="rId11"/>
    <p:sldId id="349" r:id="rId12"/>
    <p:sldId id="345" r:id="rId13"/>
    <p:sldId id="346" r:id="rId14"/>
    <p:sldId id="341" r:id="rId15"/>
    <p:sldId id="342" r:id="rId16"/>
    <p:sldId id="343" r:id="rId17"/>
    <p:sldId id="294" r:id="rId18"/>
    <p:sldId id="348" r:id="rId19"/>
    <p:sldId id="350" r:id="rId20"/>
    <p:sldId id="351" r:id="rId21"/>
    <p:sldId id="352" r:id="rId22"/>
    <p:sldId id="325" r:id="rId23"/>
    <p:sldId id="306" r:id="rId24"/>
    <p:sldId id="308" r:id="rId25"/>
    <p:sldId id="322" r:id="rId26"/>
    <p:sldId id="324" r:id="rId27"/>
    <p:sldId id="316" r:id="rId28"/>
    <p:sldId id="307" r:id="rId29"/>
    <p:sldId id="309" r:id="rId30"/>
    <p:sldId id="319" r:id="rId31"/>
    <p:sldId id="313" r:id="rId32"/>
    <p:sldId id="317" r:id="rId33"/>
    <p:sldId id="318" r:id="rId34"/>
    <p:sldId id="321" r:id="rId35"/>
    <p:sldId id="320" r:id="rId36"/>
    <p:sldId id="311" r:id="rId37"/>
    <p:sldId id="355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402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weakened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91718" y="552348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reveal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probability space visualization </a:t>
            </a:r>
            <a:r>
              <a:rPr lang="en-US"/>
              <a:t>I added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better generality</a:t>
                </a:r>
              </a:p>
              <a:p>
                <a:r>
                  <a:rPr lang="en-US" dirty="0"/>
                  <a:t>After, say, 100 trees though we’re not going to get a more general model, but will get better estimates of the true prediction for a single test record (squeezing out some more noise)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If weakened trees had different expectations, adding trees would increase bias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945" t="-2740" b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variance of predictions in blue tree predictions doesn't change with the number of trees but red line get tighter /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  <a:blipFill>
                <a:blip r:embed="rId3"/>
                <a:stretch>
                  <a:fillRect l="-826" t="-4167" r="-1535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76-A2D9-1649-89D9-D2E1C8E9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/ Variance (again)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single test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:r>
                  <a:rPr lang="en-US" b="1" dirty="0"/>
                  <a:t>bias</a:t>
                </a:r>
                <a:r>
                  <a:rPr lang="en-US" dirty="0"/>
                  <a:t> “</a:t>
                </a:r>
                <a:r>
                  <a:rPr lang="en-US" i="1" dirty="0"/>
                  <a:t>is the squared difference between the true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and the expected value of the estimate</a:t>
                </a:r>
                <a:r>
                  <a:rPr lang="en-US" dirty="0"/>
                  <a:t>” [ESL book p37] (at least under MSE error)</a:t>
                </a:r>
                <a:br>
                  <a:rPr lang="en-US" dirty="0"/>
                </a:br>
                <a:r>
                  <a:rPr lang="en-US" dirty="0"/>
                  <a:t>(How far off is the expected prediction from true answer?)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 is the variance of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from models trained using tweaked training data (most common terminology)</a:t>
                </a:r>
              </a:p>
              <a:p>
                <a:r>
                  <a:rPr lang="en-US" dirty="0"/>
                  <a:t>But high variance also implies model parameters (tree structure) vary a lot if we tweak the training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  <a:blipFill>
                <a:blip r:embed="rId2"/>
                <a:stretch>
                  <a:fillRect l="-958" t="-2326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88BB95F-3F07-544E-9889-7BC01D82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49" y="854224"/>
            <a:ext cx="46101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/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Expected prediction error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blipFill>
                <a:blip r:embed="rId4"/>
                <a:stretch>
                  <a:fillRect l="-23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D56FEC-3918-714E-BFA7-5D2DFAEE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048" y="5381549"/>
            <a:ext cx="1306676" cy="122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018FF-62F0-B14A-9202-6BDCB81FEA2E}"/>
              </a:ext>
            </a:extLst>
          </p:cNvPr>
          <p:cNvSpPr txBox="1"/>
          <p:nvPr/>
        </p:nvSpPr>
        <p:spPr>
          <a:xfrm>
            <a:off x="2466159" y="5776853"/>
            <a:ext cx="329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Unbiased but high variance</a:t>
            </a:r>
          </a:p>
        </p:txBody>
      </p:sp>
    </p:spTree>
    <p:extLst>
      <p:ext uri="{BB962C8B-B14F-4D97-AF65-F5344CB8AC3E}">
        <p14:creationId xmlns:p14="http://schemas.microsoft.com/office/powerpoint/2010/main" val="369188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weakening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  <a:blipFill>
                <a:blip r:embed="rId2"/>
                <a:stretch>
                  <a:fillRect l="-965" t="-2725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499"/>
            <a:ext cx="5897137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pPr lvl="1"/>
            <a:r>
              <a:rPr lang="en-US" dirty="0"/>
              <a:t>Variance is tightening quickly as we average even just a few trees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pPr lvl="1"/>
            <a:r>
              <a:rPr lang="en-US" dirty="0"/>
              <a:t>We’ve squeezed out all bias and variance that we can with this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New trees get averaged in so each additional tree has less individual effect</a:t>
                </a:r>
              </a:p>
              <a:p>
                <a:pPr lvl="1"/>
                <a:r>
                  <a:rPr lang="en-US" dirty="0"/>
                  <a:t>New trees </a:t>
                </a:r>
                <a:r>
                  <a:rPr lang="en-US" u="sng" dirty="0"/>
                  <a:t>balance each other out</a:t>
                </a:r>
                <a:r>
                  <a:rPr lang="en-US" dirty="0"/>
                  <a:t>, one might be too high, another too low</a:t>
                </a:r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variables aren’t predictive so not chosen as split vars</a:t>
                </a:r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true value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4223720"/>
              </a:xfrm>
              <a:prstGeom prst="rect">
                <a:avLst/>
              </a:prstGeom>
              <a:blipFill>
                <a:blip r:embed="rId2"/>
                <a:stretch>
                  <a:fillRect l="-1011" t="-2395" b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num trees, then tune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 / samples; trees are very accurate on the training set and have </a:t>
            </a:r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bias</a:t>
            </a:r>
          </a:p>
          <a:p>
            <a:r>
              <a:rPr lang="en-US" dirty="0"/>
              <a:t>The downside is that decision trees overfit like mad: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variable/value pair is highly sensitive to the training set, and responsible for much of the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93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598087" y="2943930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that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</a:t>
                </a:r>
                <a:r>
                  <a:rPr lang="en-US"/>
                  <a:t>handles label-encoded categorical </a:t>
                </a:r>
                <a:r>
                  <a:rPr lang="en-US" dirty="0"/>
                  <a:t>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1787-FDD4-3148-8298-10ABD189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Decision tree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9064-84A0-1D47-9C4E-CEE9096A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estate agent builds house price model in their head by visiting lots of houses in SF</a:t>
            </a:r>
          </a:p>
          <a:p>
            <a:r>
              <a:rPr lang="en-US" dirty="0"/>
              <a:t>Increase generality by averaging, say, all houses in each neighborhood: averaging smooths out variation in answers (shortening tree or increase node size)</a:t>
            </a:r>
          </a:p>
          <a:p>
            <a:r>
              <a:rPr lang="en-US" dirty="0"/>
              <a:t>The cost: less precise house predictions</a:t>
            </a:r>
          </a:p>
          <a:p>
            <a:r>
              <a:rPr lang="en-US" dirty="0"/>
              <a:t>Hmm…can we think of another way to average w/o introducing bias?</a:t>
            </a:r>
          </a:p>
        </p:txBody>
      </p:sp>
    </p:spTree>
    <p:extLst>
      <p:ext uri="{BB962C8B-B14F-4D97-AF65-F5344CB8AC3E}">
        <p14:creationId xmlns:p14="http://schemas.microsoft.com/office/powerpoint/2010/main" val="219956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9200"/>
            <a:ext cx="10376339" cy="5012267"/>
          </a:xfrm>
        </p:spPr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So, let’s alter our decision tree model in a way that makes predictions </a:t>
            </a:r>
            <a:r>
              <a:rPr lang="en-US" b="1" dirty="0"/>
              <a:t>noisier but with same prediction expected value</a:t>
            </a:r>
            <a:br>
              <a:rPr lang="en-US" b="1" dirty="0"/>
            </a:br>
            <a:r>
              <a:rPr lang="en-US" dirty="0"/>
              <a:t>(don’t intro any bias)</a:t>
            </a:r>
          </a:p>
          <a:p>
            <a:r>
              <a:rPr lang="en-US" dirty="0"/>
              <a:t>To compensate for the noise and claw back some accuracy, make an ensemble of such trees; ensemble predicts average or majority vote of trees</a:t>
            </a:r>
          </a:p>
          <a:p>
            <a:r>
              <a:rPr lang="en-US" dirty="0"/>
              <a:t>Averaging predictions reduces variance without introducing bias so ensemble is </a:t>
            </a:r>
            <a:r>
              <a:rPr lang="en-US" b="1" dirty="0"/>
              <a:t>accurate on average</a:t>
            </a:r>
            <a:endParaRPr lang="en-US" dirty="0"/>
          </a:p>
          <a:p>
            <a:r>
              <a:rPr lang="en-US" dirty="0"/>
              <a:t>The expected value of full strength model is same as expectation of altered model's prediction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weaken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(they have same expectation) but is less accurate—a prediction for one house might be too low but a prediction for another house might be too high</a:t>
            </a:r>
          </a:p>
          <a:p>
            <a:r>
              <a:rPr lang="en-US" dirty="0"/>
              <a:t>The variance of the ensemble average will be much tighter than the variance of an individual </a:t>
            </a:r>
            <a:r>
              <a:rPr lang="en-US"/>
              <a:t>tree's prediction</a:t>
            </a:r>
            <a:endParaRPr lang="en-US" dirty="0"/>
          </a:p>
          <a:p>
            <a:r>
              <a:rPr lang="en-US" dirty="0"/>
              <a:t>Averaging all agents’ predictions reduces variance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18406</TotalTime>
  <Words>2830</Words>
  <Application>Microsoft Macintosh PowerPoint</Application>
  <PresentationFormat>Widescreen</PresentationFormat>
  <Paragraphs>211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Apple Color Emoji</vt:lpstr>
      <vt:lpstr>Arial</vt:lpstr>
      <vt:lpstr>Calibri</vt:lpstr>
      <vt:lpstr>Cambria Math</vt:lpstr>
      <vt:lpstr>Consolas</vt:lpstr>
      <vt:lpstr>Monaco</vt:lpstr>
      <vt:lpstr>Office Theme</vt:lpstr>
      <vt:lpstr>Random Forests™</vt:lpstr>
      <vt:lpstr>Bias / Variance (again)</vt:lpstr>
      <vt:lpstr>RF motivation</vt:lpstr>
      <vt:lpstr>Analogy: Decision tree SF house prices</vt:lpstr>
      <vt:lpstr>How can we increase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Terence Parr</cp:lastModifiedBy>
  <cp:revision>496</cp:revision>
  <cp:lastPrinted>2021-02-18T17:48:52Z</cp:lastPrinted>
  <dcterms:created xsi:type="dcterms:W3CDTF">2019-08-10T16:58:53Z</dcterms:created>
  <dcterms:modified xsi:type="dcterms:W3CDTF">2021-11-16T17:58:56Z</dcterms:modified>
</cp:coreProperties>
</file>